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2"/>
        <p:cNvGrpSpPr/>
        <p:nvPr/>
      </p:nvGrpSpPr>
      <p:grpSpPr>
        <a:xfrm>
          <a:off x="0" y="0"/>
          <a:ext cx="0" cy="0"/>
          <a:chOff x="0" y="0"/>
          <a:chExt cx="0" cy="0"/>
        </a:xfrm>
      </p:grpSpPr>
      <p:sp>
        <p:nvSpPr>
          <p:cNvPr id="10487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7" name="PlaceHolder 1"/>
          <p:cNvSpPr>
            <a:spLocks noChangeAspect="1" noRot="1" noGrp="1"/>
          </p:cNvSpPr>
          <p:nvPr>
            <p:ph type="sldImg"/>
          </p:nvPr>
        </p:nvSpPr>
        <p:spPr>
          <a:xfrm>
            <a:off x="685800" y="1143000"/>
            <a:ext cx="5486400" cy="3086100"/>
          </a:xfrm>
          <a:prstGeom prst="rect"/>
        </p:spPr>
      </p:sp>
      <p:sp>
        <p:nvSpPr>
          <p:cNvPr id="104864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2" name="PlaceHolder 1"/>
          <p:cNvSpPr>
            <a:spLocks noChangeAspect="1" noRot="1" noGrp="1"/>
          </p:cNvSpPr>
          <p:nvPr>
            <p:ph type="sldImg"/>
          </p:nvPr>
        </p:nvSpPr>
        <p:spPr>
          <a:xfrm>
            <a:off x="685800" y="1143000"/>
            <a:ext cx="5486400" cy="3086100"/>
          </a:xfrm>
          <a:prstGeom prst="rect"/>
        </p:spPr>
      </p:sp>
      <p:sp>
        <p:nvSpPr>
          <p:cNvPr id="104865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1" name="PlaceHolder 1"/>
          <p:cNvSpPr>
            <a:spLocks noChangeAspect="1" noRot="1" noGrp="1"/>
          </p:cNvSpPr>
          <p:nvPr>
            <p:ph type="sldImg"/>
          </p:nvPr>
        </p:nvSpPr>
        <p:spPr>
          <a:xfrm>
            <a:off x="685800" y="1143000"/>
            <a:ext cx="5486400" cy="3086100"/>
          </a:xfrm>
          <a:prstGeom prst="rect"/>
        </p:spPr>
      </p:sp>
      <p:sp>
        <p:nvSpPr>
          <p:cNvPr id="1048662"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65" name="PlaceHolder 1"/>
          <p:cNvSpPr>
            <a:spLocks noChangeAspect="1" noRot="1" noGrp="1"/>
          </p:cNvSpPr>
          <p:nvPr>
            <p:ph type="sldImg"/>
          </p:nvPr>
        </p:nvSpPr>
        <p:spPr>
          <a:xfrm>
            <a:off x="685800" y="1143000"/>
            <a:ext cx="5486400" cy="3086100"/>
          </a:xfrm>
          <a:prstGeom prst="rect"/>
        </p:spPr>
      </p:sp>
      <p:sp>
        <p:nvSpPr>
          <p:cNvPr id="1048666"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7"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70" name="PlaceHolder 1"/>
          <p:cNvSpPr>
            <a:spLocks noChangeAspect="1" noRot="1" noGrp="1"/>
          </p:cNvSpPr>
          <p:nvPr>
            <p:ph type="sldImg"/>
          </p:nvPr>
        </p:nvSpPr>
        <p:spPr>
          <a:xfrm>
            <a:off x="685800" y="1143000"/>
            <a:ext cx="5486400" cy="3086100"/>
          </a:xfrm>
          <a:prstGeom prst="rect"/>
        </p:spPr>
      </p:sp>
      <p:sp>
        <p:nvSpPr>
          <p:cNvPr id="104867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7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7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8" name="PlaceHolder 1"/>
          <p:cNvSpPr>
            <a:spLocks noChangeAspect="1" noRot="1" noGrp="1"/>
          </p:cNvSpPr>
          <p:nvPr>
            <p:ph type="sldImg"/>
          </p:nvPr>
        </p:nvSpPr>
        <p:spPr>
          <a:xfrm>
            <a:off x="685800" y="1143000"/>
            <a:ext cx="5486400" cy="3086100"/>
          </a:xfrm>
          <a:prstGeom prst="rect"/>
        </p:spPr>
      </p:sp>
      <p:sp>
        <p:nvSpPr>
          <p:cNvPr id="104867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8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23" name="PlaceHolder 1"/>
          <p:cNvSpPr>
            <a:spLocks noChangeAspect="1" noRot="1" noGrp="1"/>
          </p:cNvSpPr>
          <p:nvPr>
            <p:ph type="sldImg"/>
          </p:nvPr>
        </p:nvSpPr>
        <p:spPr>
          <a:xfrm>
            <a:off x="685800" y="1143000"/>
            <a:ext cx="5486400" cy="3086100"/>
          </a:xfrm>
          <a:prstGeom prst="rect"/>
        </p:spPr>
      </p:sp>
      <p:sp>
        <p:nvSpPr>
          <p:cNvPr id="104862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7" name="PlaceHolder 1"/>
          <p:cNvSpPr>
            <a:spLocks noChangeAspect="1" noRot="1" noGrp="1"/>
          </p:cNvSpPr>
          <p:nvPr>
            <p:ph type="sldImg"/>
          </p:nvPr>
        </p:nvSpPr>
        <p:spPr>
          <a:xfrm>
            <a:off x="685800" y="1143000"/>
            <a:ext cx="5486400" cy="3086100"/>
          </a:xfrm>
          <a:prstGeom prst="rect"/>
        </p:spPr>
      </p:sp>
      <p:sp>
        <p:nvSpPr>
          <p:cNvPr id="104862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4"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9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4/18/2024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2"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5"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4"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6"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7"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0"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3"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6"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7"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8"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3"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1"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281240" y="4231479"/>
            <a:ext cx="5270699" cy="65146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S.</a:t>
            </a:r>
            <a:r>
              <a:rPr dirty="0" sz="1100" lang="en-US">
                <a:solidFill>
                  <a:schemeClr val="bg1"/>
                </a:solidFill>
              </a:rPr>
              <a:t>R</a:t>
            </a:r>
            <a:r>
              <a:rPr dirty="0" sz="1100" lang="en-US">
                <a:solidFill>
                  <a:schemeClr val="bg1"/>
                </a:solidFill>
              </a:rPr>
              <a:t>.</a:t>
            </a:r>
            <a:r>
              <a:rPr dirty="0" sz="1100" lang="en-US">
                <a:solidFill>
                  <a:schemeClr val="bg1"/>
                </a:solidFill>
              </a:rPr>
              <a:t>S</a:t>
            </a:r>
            <a:r>
              <a:rPr dirty="0" sz="1100" lang="en-US">
                <a:solidFill>
                  <a:schemeClr val="bg1"/>
                </a:solidFill>
              </a:rPr>
              <a:t>A</a:t>
            </a:r>
            <a:r>
              <a:rPr dirty="0" sz="1100" lang="en-US">
                <a:solidFill>
                  <a:schemeClr val="bg1"/>
                </a:solidFill>
              </a:rPr>
              <a:t>B</a:t>
            </a:r>
            <a:r>
              <a:rPr dirty="0" sz="1100" lang="en-US">
                <a:solidFill>
                  <a:schemeClr val="bg1"/>
                </a:solidFill>
              </a:rPr>
              <a:t>A</a:t>
            </a:r>
            <a:r>
              <a:rPr dirty="0" sz="1100" lang="en-US">
                <a:solidFill>
                  <a:schemeClr val="bg1"/>
                </a:solidFill>
              </a:rPr>
              <a:t>R</a:t>
            </a:r>
            <a:r>
              <a:rPr dirty="0" sz="1100" lang="en-US">
                <a:solidFill>
                  <a:schemeClr val="bg1"/>
                </a:solidFill>
              </a:rPr>
              <a:t>I</a:t>
            </a:r>
            <a:r>
              <a:rPr dirty="0" sz="1100" lang="en-US">
                <a:solidFill>
                  <a:schemeClr val="bg1"/>
                </a:solidFill>
              </a:rPr>
              <a:t>S</a:t>
            </a:r>
            <a:r>
              <a:rPr dirty="0" sz="1100" lang="en-US">
                <a:solidFill>
                  <a:schemeClr val="bg1"/>
                </a:solidFill>
              </a:rPr>
              <a:t>H</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t>
            </a:r>
            <a:r>
              <a:rPr b="0" cap="none" dirty="0" sz="1100" i="0" lang="en-US" strike="noStrike" u="none">
                <a:solidFill>
                  <a:schemeClr val="bg1"/>
                </a:solidFill>
                <a:latin typeface="Arial"/>
                <a:ea typeface="Arial"/>
                <a:cs typeface="Arial"/>
                <a:sym typeface="Arial"/>
              </a:rPr>
              <a:t>aut2211t313</a:t>
            </a:r>
            <a:endParaRPr altLang="en-US" lang="zh-CN"/>
          </a:p>
          <a:p>
            <a:pPr lvl="0" marR="0" rtl="0">
              <a:lnSpc>
                <a:spcPct val="100000"/>
              </a:lnSpc>
              <a:spcBef>
                <a:spcPts val="0"/>
              </a:spcBef>
              <a:spcAft>
                <a:spcPts val="200"/>
              </a:spcAft>
            </a:pPr>
            <a:r>
              <a:rPr dirty="0" sz="1100" lang="en-US">
                <a:solidFill>
                  <a:schemeClr val="bg1"/>
                </a:solidFill>
              </a:rPr>
              <a:t>College Name:       GOVERNMENT COLLEGE OF ENGINEERING, SALEM</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
        <p:nvSpPr>
          <p:cNvPr id="1048712" name=""/>
          <p:cNvSpPr txBox="1"/>
          <p:nvPr/>
        </p:nvSpPr>
        <p:spPr>
          <a:xfrm>
            <a:off x="1764774" y="2314631"/>
            <a:ext cx="4572000" cy="269241"/>
          </a:xfrm>
          <a:prstGeom prst="rect"/>
        </p:spPr>
        <p:txBody>
          <a:bodyPr rtlCol="0" wrap="square">
            <a:spAutoFit/>
          </a:body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30" name="Rectangle: Rounded Corners 18"/>
          <p:cNvSpPr/>
          <p:nvPr/>
        </p:nvSpPr>
        <p:spPr>
          <a:xfrm>
            <a:off x="6655429" y="361745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1" name="Rectangle: Rounded Corners 17"/>
          <p:cNvSpPr/>
          <p:nvPr/>
        </p:nvSpPr>
        <p:spPr>
          <a:xfrm>
            <a:off x="2215039" y="361917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Rectangle: Rounded Corners 16"/>
          <p:cNvSpPr/>
          <p:nvPr/>
        </p:nvSpPr>
        <p:spPr>
          <a:xfrm>
            <a:off x="6655429" y="308238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3" name="Rectangle: Rounded Corners 15"/>
          <p:cNvSpPr/>
          <p:nvPr/>
        </p:nvSpPr>
        <p:spPr>
          <a:xfrm>
            <a:off x="2215039" y="308735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4" name="Rectangle: Rounded Corners 14"/>
          <p:cNvSpPr/>
          <p:nvPr/>
        </p:nvSpPr>
        <p:spPr>
          <a:xfrm>
            <a:off x="6655429" y="2544968"/>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5" name="Rectangle: Rounded Corners 13"/>
          <p:cNvSpPr/>
          <p:nvPr/>
        </p:nvSpPr>
        <p:spPr>
          <a:xfrm>
            <a:off x="2206633" y="2543697"/>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6" name="Rectangle: Rounded Corners 12"/>
          <p:cNvSpPr/>
          <p:nvPr/>
        </p:nvSpPr>
        <p:spPr>
          <a:xfrm>
            <a:off x="6642091" y="2008145"/>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7" name="Rectangle: Rounded Corners 11"/>
          <p:cNvSpPr/>
          <p:nvPr/>
        </p:nvSpPr>
        <p:spPr>
          <a:xfrm>
            <a:off x="2206633" y="2012514"/>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8" name="Rectangle: Rounded Corners 10"/>
          <p:cNvSpPr/>
          <p:nvPr/>
        </p:nvSpPr>
        <p:spPr>
          <a:xfrm>
            <a:off x="6642091"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9" name="Rectangle: Rounded Corners 9"/>
          <p:cNvSpPr/>
          <p:nvPr/>
        </p:nvSpPr>
        <p:spPr>
          <a:xfrm>
            <a:off x="2206633"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1" name="Google Shape;62;g5fab984687_2_0"/>
          <p:cNvSpPr txBox="1"/>
          <p:nvPr/>
        </p:nvSpPr>
        <p:spPr>
          <a:xfrm>
            <a:off x="132397" y="1061211"/>
            <a:ext cx="4386264" cy="50267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42" name="Rectangle: Rounded Corners 4"/>
          <p:cNvSpPr/>
          <p:nvPr/>
        </p:nvSpPr>
        <p:spPr>
          <a:xfrm>
            <a:off x="2257422" y="1510542"/>
            <a:ext cx="4629151" cy="430445"/>
          </a:xfrm>
          <a:prstGeom prst="roundRect"/>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The dataset contains set of Emails.</a:t>
            </a:r>
          </a:p>
        </p:txBody>
      </p:sp>
      <p:sp>
        <p:nvSpPr>
          <p:cNvPr id="1048643" name="Rectangle: Rounded Corners 5"/>
          <p:cNvSpPr/>
          <p:nvPr/>
        </p:nvSpPr>
        <p:spPr>
          <a:xfrm>
            <a:off x="2257422" y="2046094"/>
            <a:ext cx="4629151" cy="430445"/>
          </a:xfrm>
          <a:prstGeom prst="roundRect"/>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Size of dataset is </a:t>
            </a:r>
            <a:r>
              <a:rPr dirty="0" lang="en-US" spc="1">
                <a:solidFill>
                  <a:schemeClr val="tx1"/>
                </a:solidFill>
                <a:latin typeface="IBM Plex Sans"/>
              </a:rPr>
              <a:t>5572 rows</a:t>
            </a:r>
            <a:endParaRPr dirty="0" sz="1400" lang="en-US" spc="1">
              <a:solidFill>
                <a:schemeClr val="tx1"/>
              </a:solidFill>
              <a:latin typeface="IBM Plex Sans"/>
            </a:endParaRPr>
          </a:p>
        </p:txBody>
      </p:sp>
      <p:sp>
        <p:nvSpPr>
          <p:cNvPr id="1048644" name="Rectangle: Rounded Corners 6"/>
          <p:cNvSpPr/>
          <p:nvPr/>
        </p:nvSpPr>
        <p:spPr>
          <a:xfrm>
            <a:off x="2257422" y="2581647"/>
            <a:ext cx="4629151" cy="430445"/>
          </a:xfrm>
          <a:prstGeom prst="roundRect"/>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Categorized into two classes</a:t>
            </a:r>
          </a:p>
        </p:txBody>
      </p:sp>
      <p:sp>
        <p:nvSpPr>
          <p:cNvPr id="1048645" name="Rectangle: Rounded Corners 7"/>
          <p:cNvSpPr/>
          <p:nvPr/>
        </p:nvSpPr>
        <p:spPr>
          <a:xfrm>
            <a:off x="2257422" y="3117199"/>
            <a:ext cx="4629151" cy="430445"/>
          </a:xfrm>
          <a:prstGeom prst="roundRect"/>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Spam, Ham</a:t>
            </a:r>
          </a:p>
        </p:txBody>
      </p:sp>
      <p:sp>
        <p:nvSpPr>
          <p:cNvPr id="1048646" name="Rectangle: Rounded Corners 8"/>
          <p:cNvSpPr/>
          <p:nvPr/>
        </p:nvSpPr>
        <p:spPr>
          <a:xfrm>
            <a:off x="2257422" y="3652752"/>
            <a:ext cx="4629151" cy="430445"/>
          </a:xfrm>
          <a:prstGeom prst="roundRect"/>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Each class has around </a:t>
            </a:r>
            <a:r>
              <a:rPr dirty="0" lang="en-US" spc="1">
                <a:solidFill>
                  <a:schemeClr val="tx1"/>
                </a:solidFill>
                <a:latin typeface="IBM Plex Sans"/>
              </a:rPr>
              <a:t>2780 sentences</a:t>
            </a:r>
            <a:endParaRPr dirty="0" sz="1400" lang="en-US" spc="1">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51" name="Google Shape;62;g5fab984687_2_0"/>
          <p:cNvSpPr txBox="1"/>
          <p:nvPr/>
        </p:nvSpPr>
        <p:spPr>
          <a:xfrm>
            <a:off x="123208" y="1478492"/>
            <a:ext cx="7557752" cy="2985402"/>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i="0" lang="en-IN">
                <a:solidFill>
                  <a:schemeClr val="tx1"/>
                </a:solidFill>
                <a:effectLst/>
                <a:latin typeface="Söhne"/>
              </a:rPr>
              <a:t>Algorithm:</a:t>
            </a:r>
          </a:p>
          <a:p>
            <a:pPr algn="l">
              <a:buFont typeface="+mj-lt"/>
              <a:buAutoNum type="arabicPeriod"/>
            </a:pPr>
            <a:r>
              <a:rPr b="1" dirty="0" i="0" lang="en-IN">
                <a:solidFill>
                  <a:schemeClr val="tx1"/>
                </a:solidFill>
                <a:effectLst/>
                <a:latin typeface="Söhne"/>
              </a:rPr>
              <a:t>Input:</a:t>
            </a:r>
            <a:r>
              <a:rPr b="0" dirty="0" i="0" lang="en-IN">
                <a:solidFill>
                  <a:schemeClr val="tx1"/>
                </a:solidFill>
                <a:effectLst/>
                <a:latin typeface="Söhne"/>
              </a:rPr>
              <a:t> Email text data</a:t>
            </a:r>
          </a:p>
          <a:p>
            <a:pPr algn="l">
              <a:buFont typeface="+mj-lt"/>
              <a:buAutoNum type="arabicPeriod"/>
            </a:pPr>
            <a:r>
              <a:rPr b="1" dirty="0" i="0" lang="en-IN">
                <a:solidFill>
                  <a:schemeClr val="tx1"/>
                </a:solidFill>
                <a:effectLst/>
                <a:latin typeface="Söhne"/>
              </a:rPr>
              <a:t>Output:</a:t>
            </a:r>
            <a:r>
              <a:rPr b="0" dirty="0" i="0" lang="en-IN">
                <a:solidFill>
                  <a:schemeClr val="tx1"/>
                </a:solidFill>
                <a:effectLst/>
                <a:latin typeface="Söhne"/>
              </a:rPr>
              <a:t> Spam or non-spam (ham) classification</a:t>
            </a:r>
          </a:p>
          <a:p>
            <a:pPr algn="l"/>
            <a:r>
              <a:rPr b="0" dirty="0" i="0" lang="en-IN">
                <a:solidFill>
                  <a:schemeClr val="tx1"/>
                </a:solidFill>
                <a:effectLst/>
                <a:latin typeface="Söhne"/>
              </a:rPr>
              <a:t>Algorithm Steps:</a:t>
            </a:r>
          </a:p>
          <a:p>
            <a:pPr algn="l">
              <a:buFont typeface="Arial" panose="020B0604020202020204" pitchFamily="34" charset="0"/>
              <a:buChar char="•"/>
            </a:pPr>
            <a:r>
              <a:rPr b="0" dirty="0" i="0" lang="en-IN">
                <a:solidFill>
                  <a:schemeClr val="tx1"/>
                </a:solidFill>
                <a:effectLst/>
                <a:latin typeface="Söhne"/>
              </a:rPr>
              <a:t>Preprocess the email text data (e.g., remove stop words, tokenize).</a:t>
            </a:r>
          </a:p>
          <a:p>
            <a:pPr algn="l">
              <a:buFont typeface="Arial" panose="020B0604020202020204" pitchFamily="34" charset="0"/>
              <a:buChar char="•"/>
            </a:pPr>
            <a:r>
              <a:rPr b="0" dirty="0" i="0" lang="en-IN">
                <a:solidFill>
                  <a:schemeClr val="tx1"/>
                </a:solidFill>
                <a:effectLst/>
                <a:latin typeface="Söhne"/>
              </a:rPr>
              <a:t>Extract features from the pre-processed text data (e.g., TF-IDF, N-grams).</a:t>
            </a:r>
          </a:p>
          <a:p>
            <a:pPr algn="l">
              <a:buFont typeface="Arial" panose="020B0604020202020204" pitchFamily="34" charset="0"/>
              <a:buChar char="•"/>
            </a:pPr>
            <a:r>
              <a:rPr b="0" dirty="0" i="0" lang="en-IN">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b="0" dirty="0" i="0" lang="en-IN">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b="0" dirty="0" i="0" lang="en-IN">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b="0" dirty="0" i="0" lang="en-IN">
                <a:solidFill>
                  <a:schemeClr val="tx1"/>
                </a:solidFill>
                <a:effectLst/>
                <a:latin typeface="Söhne"/>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7"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60" name="Google Shape;62;g5fab984687_2_0"/>
          <p:cNvSpPr txBox="1"/>
          <p:nvPr/>
        </p:nvSpPr>
        <p:spPr>
          <a:xfrm>
            <a:off x="185737" y="1061211"/>
            <a:ext cx="4386264" cy="341629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buFont typeface="+mj-lt"/>
              <a:buAutoNum type="arabicPeriod"/>
            </a:pPr>
            <a:r>
              <a:rPr b="1" dirty="0" i="0" lang="en-US">
                <a:solidFill>
                  <a:schemeClr val="tx1"/>
                </a:solidFill>
                <a:effectLst/>
                <a:latin typeface="Söhne"/>
              </a:rPr>
              <a:t>Advanced Machine Learning Techniques:</a:t>
            </a:r>
            <a:r>
              <a:rPr b="0" dirty="0" i="0" lang="en-US">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b="1" dirty="0" i="0" lang="en-US">
                <a:solidFill>
                  <a:schemeClr val="tx1"/>
                </a:solidFill>
                <a:effectLst/>
                <a:latin typeface="Söhne"/>
              </a:rPr>
              <a:t>Real-Time Detection:</a:t>
            </a:r>
            <a:r>
              <a:rPr b="0" dirty="0" i="0" lang="en-US">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b="1" dirty="0" i="0" lang="en-US">
                <a:solidFill>
                  <a:schemeClr val="tx1"/>
                </a:solidFill>
                <a:effectLst/>
                <a:latin typeface="Söhne"/>
              </a:rPr>
              <a:t>User Feedback Integration:</a:t>
            </a:r>
            <a:r>
              <a:rPr b="0" dirty="0" i="0" lang="en-US">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b="1" dirty="0" i="0" lang="en-US">
                <a:solidFill>
                  <a:schemeClr val="tx1"/>
                </a:solidFill>
                <a:effectLst/>
                <a:latin typeface="Söhne"/>
              </a:rPr>
              <a:t>Multimodal Detection:</a:t>
            </a:r>
            <a:r>
              <a:rPr b="0" dirty="0" i="0" lang="en-US">
                <a:solidFill>
                  <a:schemeClr val="tx1"/>
                </a:solidFill>
                <a:effectLst/>
                <a:latin typeface="Söhne"/>
              </a:rPr>
              <a:t> Combine text-based features with other modalities such as images and metadata to improve the detection of sophisticated spam emails.</a:t>
            </a:r>
          </a:p>
        </p:txBody>
      </p:sp>
      <p:pic>
        <p:nvPicPr>
          <p:cNvPr id="2097168"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69" name="NM..">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020197" y="1003116"/>
            <a:ext cx="7103603" cy="374419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43933" fill="hold" id="6"/>
                                        <p:tgtEl>
                                          <p:spTgt spid="20971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display="0" fill="hold" id="7">
                  <p:stCondLst>
                    <p:cond delay="indefinite"/>
                  </p:stCondLst>
                </p:cTn>
                <p:tgtEl>
                  <p:spTgt spid="2097169"/>
                </p:tgtEl>
              </p:cMediaNode>
            </p:video>
            <p:seq concurrent="1" nextAc="seek">
              <p:cTn evtFilter="cancelBubble" fill="hold" id="8" nodeType="interactiveSeq" restart="whenNotActive">
                <p:stCondLst>
                  <p:cond evt="onClick" delay="0">
                    <p:tgtEl>
                      <p:spTgt spid="2097169"/>
                    </p:tgtEl>
                  </p:cond>
                </p:stCondLst>
                <p:endSync evt="end" delay="0">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type="call" cmd="togglePause">
                                      <p:cBhvr>
                                        <p:cTn dur="1" fill="hold" id="12"/>
                                        <p:tgtEl>
                                          <p:spTgt spid="2097169"/>
                                        </p:tgtEl>
                                      </p:cBhvr>
                                    </p:cmd>
                                  </p:childTnLst>
                                </p:cTn>
                              </p:par>
                            </p:childTnLst>
                          </p:cTn>
                        </p:par>
                      </p:childTnLst>
                    </p:cTn>
                  </p:par>
                </p:childTnLst>
              </p:cTn>
              <p:nextCondLst>
                <p:cond evt="onClick" delay="0">
                  <p:tgtEl>
                    <p:spTgt spid="209716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69" name="Google Shape;62;g5fab984687_2_0"/>
          <p:cNvSpPr txBox="1"/>
          <p:nvPr/>
        </p:nvSpPr>
        <p:spPr>
          <a:xfrm>
            <a:off x="185737" y="1061211"/>
            <a:ext cx="4386264" cy="3621474"/>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dirty="0" lang="en-US">
              <a:solidFill>
                <a:schemeClr val="tx1"/>
              </a:solidFill>
            </a:endParaRPr>
          </a:p>
        </p:txBody>
      </p:sp>
      <p:pic>
        <p:nvPicPr>
          <p:cNvPr id="2097170"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Shape 60"/>
        <p:cNvGrpSpPr/>
        <p:nvPr/>
      </p:nvGrpSpPr>
      <p:grpSpPr>
        <a:xfrm>
          <a:off x="0" y="0"/>
          <a:ext cx="0" cy="0"/>
          <a:chOff x="0" y="0"/>
          <a:chExt cx="0" cy="0"/>
        </a:xfrm>
      </p:grpSpPr>
      <p:sp>
        <p:nvSpPr>
          <p:cNvPr id="1048673" name="TextBox 2"/>
          <p:cNvSpPr txBox="1"/>
          <p:nvPr/>
        </p:nvSpPr>
        <p:spPr>
          <a:xfrm>
            <a:off x="134935" y="1052956"/>
            <a:ext cx="8734745" cy="1261884"/>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4" name="TextBox 2"/>
          <p:cNvSpPr txBox="1"/>
          <p:nvPr/>
        </p:nvSpPr>
        <p:spPr>
          <a:xfrm>
            <a:off x="904970" y="2279362"/>
            <a:ext cx="7273698"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28244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Aims, Objective &amp; Proposed System/Solution </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Model Development &amp; Algorithm</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Video of the Project</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2" name="TextBox 2"/>
          <p:cNvSpPr txBox="1"/>
          <p:nvPr/>
        </p:nvSpPr>
        <p:spPr>
          <a:xfrm>
            <a:off x="134935" y="1059838"/>
            <a:ext cx="4437065" cy="2123440"/>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104860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6"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7" name="TextBox 2"/>
          <p:cNvSpPr txBox="1"/>
          <p:nvPr/>
        </p:nvSpPr>
        <p:spPr>
          <a:xfrm>
            <a:off x="134935" y="1059838"/>
            <a:ext cx="4437065" cy="1107441"/>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1048608"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50"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2" name="TextBox 2"/>
          <p:cNvSpPr txBox="1"/>
          <p:nvPr/>
        </p:nvSpPr>
        <p:spPr>
          <a:xfrm>
            <a:off x="134935" y="1059838"/>
            <a:ext cx="8589965" cy="904239"/>
          </a:xfrm>
          <a:prstGeom prst="rect"/>
          <a:noFill/>
        </p:spPr>
        <p:txBody>
          <a:bodyPr anchor="t" bIns="45720" lIns="91440" rIns="91440" tIns="45720" wrap="square">
            <a:spAutoFit/>
          </a:bodyPr>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104861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1881249"/>
            <a:ext cx="2954867" cy="2887133"/>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7" name="TextBox 2"/>
          <p:cNvSpPr txBox="1"/>
          <p:nvPr/>
        </p:nvSpPr>
        <p:spPr>
          <a:xfrm>
            <a:off x="185737" y="1059838"/>
            <a:ext cx="8650925" cy="30124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Collect a dataset of labeled emails, including spam and non-spam (ham) emails.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Preprocess the email text data to prepare it for machine learning model training.</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Extract relevant features from the email text data using techniques such as TF-IDF and N-grams.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Train a machine learning model, such as a Naive Bayes classifier or a Support Vector Machine (SVM), using the extracted features.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Evaluate the performance of the trained model using metrics such as accuracy, precision, recall, and F1 score.</a:t>
            </a:r>
            <a:r>
              <a:rPr dirty="0" sz="1600" i="0" lang="en-US">
                <a:solidFill>
                  <a:schemeClr val="tx1"/>
                </a:solidFill>
                <a:effectLst/>
              </a:rPr>
              <a:t>.</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Develop a user-friendly interface for the spam detection system, allowing users to easily classify emails as spam or non-spam</a:t>
            </a:r>
            <a:r>
              <a:rPr dirty="0" sz="1600" i="0" lang="en-US">
                <a:solidFill>
                  <a:schemeClr val="tx1"/>
                </a:solidFill>
                <a:effectLst/>
              </a:rPr>
              <a:t>.</a:t>
            </a:r>
          </a:p>
        </p:txBody>
      </p:sp>
      <p:sp>
        <p:nvSpPr>
          <p:cNvPr id="1048618"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22" name="Google Shape;62;g5fab984687_2_0"/>
          <p:cNvSpPr txBox="1"/>
          <p:nvPr/>
        </p:nvSpPr>
        <p:spPr>
          <a:xfrm>
            <a:off x="185737" y="1061211"/>
            <a:ext cx="4386264" cy="28244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Solution: </a:t>
            </a:r>
            <a:r>
              <a:rPr dirty="0" lang="en-US"/>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60" name="Group 4"/>
          <p:cNvGrpSpPr/>
          <p:nvPr/>
        </p:nvGrpSpPr>
        <p:grpSpPr>
          <a:xfrm>
            <a:off x="5264526" y="1047750"/>
            <a:ext cx="3422806" cy="2277722"/>
            <a:chOff x="5586259" y="1047750"/>
            <a:chExt cx="3422806" cy="2277722"/>
          </a:xfrm>
        </p:grpSpPr>
        <p:pic>
          <p:nvPicPr>
            <p:cNvPr id="2097165" name="Picture 2" descr="How to Write the Perfect Web Design Proposal - Bidsketch"/>
            <p:cNvPicPr>
              <a:picLocks noChangeAspect="1" noChangeArrowheads="1"/>
            </p:cNvPicPr>
            <p:nvPr/>
          </p:nvPicPr>
          <p:blipFill>
            <a:blip xmlns:r="http://schemas.openxmlformats.org/officeDocument/2006/relationships" r:embed="rId1"/>
            <a:srcRect/>
            <a:stretch>
              <a:fillRect/>
            </a:stretch>
          </p:blipFill>
          <p:spPr bwMode="auto">
            <a:xfrm>
              <a:off x="5586259" y="1047750"/>
              <a:ext cx="3422806" cy="2277722"/>
            </a:xfrm>
            <a:prstGeom prst="rect"/>
            <a:noFill/>
          </p:spPr>
        </p:pic>
        <p:cxnSp>
          <p:nvCxnSpPr>
            <p:cNvPr id="3145732" name="Straight Connector 6"/>
            <p:cNvCxnSpPr>
              <a:cxnSpLocks/>
            </p:cNvCxnSpPr>
            <p:nvPr/>
          </p:nvCxnSpPr>
          <p:spPr>
            <a:xfrm>
              <a:off x="5586259" y="1310640"/>
              <a:ext cx="0" cy="1767840"/>
            </a:xfrm>
            <a:prstGeom prst="line"/>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pic>
        <p:nvPicPr>
          <p:cNvPr id="2097166" name="Picture 6"/>
          <p:cNvPicPr>
            <a:picLocks noChangeAspect="1"/>
          </p:cNvPicPr>
          <p:nvPr/>
        </p:nvPicPr>
        <p:blipFill rotWithShape="1">
          <a:blip xmlns:r="http://schemas.openxmlformats.org/officeDocument/2006/relationships" r:embed="rId1"/>
          <a:srcRect l="16240" t="9900" r="13904" b="2496"/>
          <a:stretch>
            <a:fillRect/>
          </a:stretch>
        </p:blipFill>
        <p:spPr>
          <a:xfrm>
            <a:off x="2131080" y="1222736"/>
            <a:ext cx="4745813" cy="3347762"/>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santhosh kumar</cp:lastModifiedBy>
  <dcterms:created xsi:type="dcterms:W3CDTF">2024-04-19T10:43:26Z</dcterms:created>
  <dcterms:modified xsi:type="dcterms:W3CDTF">2024-04-19T10:43:26Z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333bffbc44bc4802ad48dc1a4dfe2e41</vt:lpwstr>
  </property>
</Properties>
</file>